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34"/>
  </p:notesMasterIdLst>
  <p:sldIdLst>
    <p:sldId id="257" r:id="rId4"/>
    <p:sldId id="302" r:id="rId5"/>
    <p:sldId id="262" r:id="rId6"/>
    <p:sldId id="303" r:id="rId7"/>
    <p:sldId id="264" r:id="rId8"/>
    <p:sldId id="288" r:id="rId9"/>
    <p:sldId id="263" r:id="rId10"/>
    <p:sldId id="289" r:id="rId11"/>
    <p:sldId id="265" r:id="rId12"/>
    <p:sldId id="290" r:id="rId13"/>
    <p:sldId id="266" r:id="rId14"/>
    <p:sldId id="268" r:id="rId15"/>
    <p:sldId id="292" r:id="rId16"/>
    <p:sldId id="267" r:id="rId17"/>
    <p:sldId id="291" r:id="rId18"/>
    <p:sldId id="269" r:id="rId19"/>
    <p:sldId id="304" r:id="rId20"/>
    <p:sldId id="305" r:id="rId21"/>
    <p:sldId id="271" r:id="rId22"/>
    <p:sldId id="310" r:id="rId23"/>
    <p:sldId id="277" r:id="rId24"/>
    <p:sldId id="311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</p:sldIdLst>
  <p:sldSz cx="10969625" cy="6170613"/>
  <p:notesSz cx="6858000" cy="9144000"/>
  <p:custDataLst>
    <p:tags r:id="rId3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F6B"/>
    <a:srgbClr val="999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3350" autoAdjust="0"/>
  </p:normalViewPr>
  <p:slideViewPr>
    <p:cSldViewPr snapToGrid="0">
      <p:cViewPr varScale="1">
        <p:scale>
          <a:sx n="119" d="100"/>
          <a:sy n="119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1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1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4"/>
          <a:srcRect l="5187" r="12469" b="16680"/>
          <a:stretch/>
        </p:blipFill>
        <p:spPr>
          <a:xfrm>
            <a:off x="-43543" y="318"/>
            <a:ext cx="11013168" cy="6171882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ala Digital_Video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" y="-13648"/>
            <a:ext cx="10969625" cy="6184261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kern="0" baseline="0" noProof="1">
                <a:solidFill>
                  <a:schemeClr val="tx1"/>
                </a:solidFill>
                <a:latin typeface="+mn-lt"/>
              </a:rPr>
              <a:t>Powertrain Solutions | CtP/ETS | 2019-08-12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rgbClr val="B2B3B5"/>
                </a:solidFill>
                <a:latin typeface="+mn-lt"/>
              </a:rPr>
              <a:t>© Robert Bosch Ltda 2019. Reserves all rights even in the event of industrial property rights. We reserve all rights of disposal such as copying and passing on to third parties</a:t>
            </a:r>
            <a:endParaRPr lang="de-DE" sz="600" kern="0" baseline="0" dirty="0">
              <a:solidFill>
                <a:srgbClr val="B2B3B5"/>
              </a:solidFill>
              <a:latin typeface="+mn-lt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hyperlink" Target="http://matplotlib.org/" TargetMode="Externa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Matplotlib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200" y="257175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Python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9081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r>
              <a:rPr lang="pt-BR" dirty="0" smtClean="0"/>
              <a:t>O </a:t>
            </a:r>
            <a:r>
              <a:rPr lang="pt-BR" dirty="0" err="1" smtClean="0"/>
              <a:t>matplotlib</a:t>
            </a:r>
            <a:r>
              <a:rPr lang="pt-BR" dirty="0" smtClean="0"/>
              <a:t> (</a:t>
            </a:r>
            <a:r>
              <a:rPr lang="pt-BR" dirty="0" smtClean="0">
                <a:hlinkClick r:id="rId2"/>
              </a:rPr>
              <a:t>http://matplotlib.org/</a:t>
            </a:r>
            <a:r>
              <a:rPr lang="pt-BR" dirty="0" smtClean="0"/>
              <a:t>) é uma biblioteca do Python para criação de </a:t>
            </a:r>
            <a:r>
              <a:rPr lang="pt-BR" b="1" dirty="0" smtClean="0"/>
              <a:t>gráficos em 2D</a:t>
            </a:r>
            <a:r>
              <a:rPr lang="pt-BR" dirty="0" smtClean="0"/>
              <a:t>, muito utilizado para visualização de dados e que apresenta uma série de possibilidades gráficas, como gráficos de barra, linha, pizza, histogramas, entre muitos outros.</a:t>
            </a:r>
            <a:endParaRPr lang="pt-BR" sz="1400" dirty="0"/>
          </a:p>
          <a:p>
            <a:pPr fontAlgn="auto">
              <a:spcAft>
                <a:spcPts val="0"/>
              </a:spcAft>
            </a:pPr>
            <a:endParaRPr lang="pt-BR" dirty="0" smtClean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14" y="1018628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matplotlib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4"/>
          <a:stretch/>
        </p:blipFill>
        <p:spPr bwMode="auto">
          <a:xfrm>
            <a:off x="1479330" y="3783435"/>
            <a:ext cx="7544179" cy="150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5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</p:spPr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Gráfico de múltiplas linhas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570" y="282264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50" y="1127395"/>
            <a:ext cx="7437060" cy="425469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586449" y="1102306"/>
            <a:ext cx="7708551" cy="6426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417738" y="1744911"/>
            <a:ext cx="7877263" cy="1317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300294" y="3061982"/>
            <a:ext cx="7994708" cy="10486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66070" y="4110606"/>
            <a:ext cx="8128930" cy="12714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4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Matplotlib</a:t>
            </a:r>
            <a:r>
              <a:rPr lang="pt-BR" dirty="0" smtClean="0">
                <a:solidFill>
                  <a:srgbClr val="525F6B"/>
                </a:solidFill>
              </a:rPr>
              <a:t> – Barras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200" y="275206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59200" y="1142925"/>
            <a:ext cx="10285375" cy="437959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1600" dirty="0" smtClean="0"/>
              <a:t>Para o gráfico de barras, usamos a função </a:t>
            </a:r>
            <a:r>
              <a:rPr lang="pt-BR" sz="1600" b="1" dirty="0" smtClean="0"/>
              <a:t>bar</a:t>
            </a:r>
            <a:r>
              <a:rPr lang="pt-BR" sz="1600" b="1" spc="300" dirty="0" smtClean="0"/>
              <a:t>()</a:t>
            </a:r>
            <a:r>
              <a:rPr lang="pt-BR" sz="1600" dirty="0" smtClean="0"/>
              <a:t>, onde definimos a posição das barras no eixo X e sua altura no eixo Y, podemos passar os parâmetros: valores do eixo X, altura(eixo Y), largura da barra, cor, entre outros. (Ver mais em </a:t>
            </a:r>
            <a:r>
              <a:rPr lang="pt-BR" sz="1600" b="1" dirty="0" smtClean="0"/>
              <a:t>help(</a:t>
            </a:r>
            <a:r>
              <a:rPr lang="pt-BR" sz="1600" b="1" dirty="0" err="1" smtClean="0"/>
              <a:t>plt.bar</a:t>
            </a:r>
            <a:r>
              <a:rPr lang="pt-BR" sz="1600" b="1" dirty="0" smtClean="0"/>
              <a:t>)</a:t>
            </a:r>
            <a:r>
              <a:rPr lang="pt-BR" sz="1600" dirty="0" smtClean="0"/>
              <a:t>).</a:t>
            </a:r>
            <a:endParaRPr lang="pt-BR" sz="1200" b="1" dirty="0">
              <a:solidFill>
                <a:srgbClr val="0070C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pt-BR" sz="1600" dirty="0" smtClean="0"/>
              <a:t>Com o parâmetro </a:t>
            </a:r>
            <a:r>
              <a:rPr lang="pt-BR" sz="1600" b="1" dirty="0" err="1" smtClean="0"/>
              <a:t>align</a:t>
            </a:r>
            <a:r>
              <a:rPr lang="pt-BR" sz="1600" b="1" dirty="0" smtClean="0"/>
              <a:t>=‘center’, </a:t>
            </a:r>
            <a:r>
              <a:rPr lang="pt-BR" sz="1600" dirty="0" smtClean="0"/>
              <a:t>as barras ficarão centralizadas nas posições definidas para o eixo X, conforme o exemplo abaixo: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359" y="2775225"/>
            <a:ext cx="4215434" cy="274872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3009283"/>
            <a:ext cx="5273097" cy="216672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3.4 – Gráfico em barras</a:t>
            </a:r>
            <a:br>
              <a:rPr lang="pt-BR" dirty="0" smtClean="0">
                <a:solidFill>
                  <a:srgbClr val="525F6B"/>
                </a:solidFill>
              </a:rPr>
            </a:b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570" y="282264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266700" y="1308700"/>
            <a:ext cx="1044067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2000" dirty="0" smtClean="0"/>
              <a:t>Leia os dados de vendas de sabão de banho de todos os meses e mostre-os usando um gráfico de barras.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O gráfico deve ter grade no fundo;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Mostrar todos os meses no eixo X;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Deve ter título e legenda dos eixos;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Salve o gráfico como uma imagem;</a:t>
            </a:r>
            <a:endParaRPr lang="pt-BR" sz="1800" b="1" dirty="0"/>
          </a:p>
          <a:p>
            <a:pPr fontAlgn="auto">
              <a:spcAft>
                <a:spcPts val="0"/>
              </a:spcAft>
            </a:pPr>
            <a:r>
              <a:rPr lang="pt-BR" sz="2000" b="1" dirty="0" smtClean="0"/>
              <a:t>Tempo estimado:</a:t>
            </a:r>
            <a:r>
              <a:rPr lang="pt-BR" sz="2000" dirty="0" smtClean="0"/>
              <a:t> 20 minutos.</a:t>
            </a:r>
            <a:endParaRPr lang="pt-BR" sz="2000" b="1" dirty="0" smtClean="0"/>
          </a:p>
        </p:txBody>
      </p:sp>
      <p:sp>
        <p:nvSpPr>
          <p:cNvPr id="11" name="CaixaDeTexto 10"/>
          <p:cNvSpPr txBox="1"/>
          <p:nvPr/>
        </p:nvSpPr>
        <p:spPr>
          <a:xfrm>
            <a:off x="7856234" y="2388676"/>
            <a:ext cx="914400" cy="2838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OUTPUT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248" y="2672506"/>
            <a:ext cx="3154372" cy="2792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Gráfico de barras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570" y="294964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39" y="1709803"/>
            <a:ext cx="5305040" cy="339854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265028" y="1709803"/>
            <a:ext cx="5721291" cy="8823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265028" y="2592199"/>
            <a:ext cx="5721291" cy="12751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265028" y="3867325"/>
            <a:ext cx="5721291" cy="124101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8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3.5 – Gráfico de duas barras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570" y="282264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266700" y="1296000"/>
            <a:ext cx="1044067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2000" dirty="0"/>
              <a:t>Leia os dados de vendas de produtos faciais e creme facial e mostre-os usando o gráfico de barras</a:t>
            </a:r>
            <a:r>
              <a:rPr lang="pt-BR" sz="2000" dirty="0" smtClean="0"/>
              <a:t>.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Mostrar os dados de cada produto em barras diferentes;</a:t>
            </a:r>
            <a:endParaRPr lang="pt-BR" sz="1800" dirty="0"/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O </a:t>
            </a:r>
            <a:r>
              <a:rPr lang="pt-BR" sz="1800" dirty="0"/>
              <a:t>gráfico deve ter grade no fundo;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/>
              <a:t>Mostrar todos os meses no eixo X;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/>
              <a:t>Deve ter título e legenda dos eixos</a:t>
            </a:r>
            <a:r>
              <a:rPr lang="pt-BR" sz="1800" dirty="0" smtClean="0"/>
              <a:t>;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Mostre a legenda das barras;</a:t>
            </a:r>
            <a:endParaRPr lang="pt-BR" sz="1800" dirty="0"/>
          </a:p>
          <a:p>
            <a:pPr fontAlgn="auto">
              <a:spcAft>
                <a:spcPts val="0"/>
              </a:spcAft>
            </a:pPr>
            <a:r>
              <a:rPr lang="pt-BR" sz="2000" b="1" dirty="0" smtClean="0"/>
              <a:t>Tempo </a:t>
            </a:r>
            <a:r>
              <a:rPr lang="pt-BR" sz="2000" b="1" dirty="0"/>
              <a:t>estimado:</a:t>
            </a:r>
            <a:r>
              <a:rPr lang="pt-BR" sz="2000" dirty="0"/>
              <a:t> 20 minutos.</a:t>
            </a:r>
            <a:endParaRPr lang="pt-BR" sz="2000" b="1" dirty="0"/>
          </a:p>
        </p:txBody>
      </p:sp>
      <p:grpSp>
        <p:nvGrpSpPr>
          <p:cNvPr id="5" name="Agrupar 4"/>
          <p:cNvGrpSpPr/>
          <p:nvPr/>
        </p:nvGrpSpPr>
        <p:grpSpPr>
          <a:xfrm>
            <a:off x="6376363" y="2562054"/>
            <a:ext cx="3613723" cy="2902746"/>
            <a:chOff x="3675108" y="2643974"/>
            <a:chExt cx="3613723" cy="2902746"/>
          </a:xfrm>
        </p:grpSpPr>
        <p:pic>
          <p:nvPicPr>
            <p:cNvPr id="14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108" y="3015589"/>
              <a:ext cx="3613723" cy="2531131"/>
            </a:xfrm>
            <a:prstGeom prst="rect">
              <a:avLst/>
            </a:prstGeom>
          </p:spPr>
        </p:pic>
        <p:sp>
          <p:nvSpPr>
            <p:cNvPr id="9" name="CaixaDeTexto 8"/>
            <p:cNvSpPr txBox="1"/>
            <p:nvPr/>
          </p:nvSpPr>
          <p:spPr>
            <a:xfrm>
              <a:off x="5024769" y="2643974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OUTPUT</a:t>
              </a:r>
            </a:p>
          </p:txBody>
        </p:sp>
      </p:grp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2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Gráfico de duas barras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570" y="282264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14" y="1276623"/>
            <a:ext cx="6528439" cy="410297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030136" y="1276623"/>
            <a:ext cx="6828638" cy="15001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030136" y="2776756"/>
            <a:ext cx="6887361" cy="8640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030136" y="3640822"/>
            <a:ext cx="6904139" cy="17891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5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Matplotlib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smtClean="0">
                <a:solidFill>
                  <a:srgbClr val="525F6B"/>
                </a:solidFill>
              </a:rPr>
              <a:t>– Barras Horizontais 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Python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Para fazer barras horizontais basta trocar a função de </a:t>
            </a:r>
            <a:r>
              <a:rPr lang="pt-BR" b="1" dirty="0" err="1" smtClean="0"/>
              <a:t>plt.bar</a:t>
            </a:r>
            <a:r>
              <a:rPr lang="pt-BR" b="1" spc="300" dirty="0" smtClean="0"/>
              <a:t>()</a:t>
            </a:r>
            <a:r>
              <a:rPr lang="pt-BR" b="1" dirty="0"/>
              <a:t> </a:t>
            </a:r>
            <a:r>
              <a:rPr lang="pt-BR" dirty="0" smtClean="0"/>
              <a:t>para </a:t>
            </a:r>
            <a:r>
              <a:rPr lang="pt-BR" b="1" dirty="0" err="1" smtClean="0"/>
              <a:t>plt.barh</a:t>
            </a:r>
            <a:r>
              <a:rPr lang="pt-BR" b="1" spc="300" dirty="0" smtClean="0"/>
              <a:t>()</a:t>
            </a:r>
            <a:r>
              <a:rPr lang="pt-BR" dirty="0" smtClean="0"/>
              <a:t>, lembrando que nessa nova função o parâmetro do eixo Y deve ser declarado antes do eixo X.</a:t>
            </a:r>
            <a:endParaRPr lang="pt-BR" spc="3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86" y="3073403"/>
            <a:ext cx="5049943" cy="21453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31" y="2292302"/>
            <a:ext cx="4604829" cy="330114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Gráfico de barras empilhadas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Para fazer um gráfico de barras empilhadas precisamos usar a função </a:t>
            </a:r>
            <a:r>
              <a:rPr lang="pt-BR" b="1" dirty="0" err="1" smtClean="0"/>
              <a:t>pd.pivot_table</a:t>
            </a:r>
            <a:r>
              <a:rPr lang="pt-BR" b="1" spc="300" dirty="0" smtClean="0"/>
              <a:t>()</a:t>
            </a:r>
            <a:r>
              <a:rPr lang="pt-BR" dirty="0" smtClean="0"/>
              <a:t>passando a coluna que você deseja realizar a função, as colunas e o index. Com o programa abaixo, será criada uma tabela que faz a contagem a partir da coluna </a:t>
            </a:r>
            <a:r>
              <a:rPr lang="pt-BR" i="1" dirty="0" smtClean="0"/>
              <a:t>‘</a:t>
            </a:r>
            <a:r>
              <a:rPr lang="pt-BR" i="1" dirty="0" err="1" smtClean="0"/>
              <a:t>PassengerID</a:t>
            </a:r>
            <a:r>
              <a:rPr lang="pt-BR" i="1" dirty="0" smtClean="0"/>
              <a:t>’</a:t>
            </a:r>
            <a:r>
              <a:rPr lang="pt-BR" dirty="0" smtClean="0"/>
              <a:t> e separa nas linhas a partir de </a:t>
            </a:r>
            <a:r>
              <a:rPr lang="pt-BR" i="1" dirty="0" smtClean="0"/>
              <a:t>‘Sex’</a:t>
            </a:r>
            <a:r>
              <a:rPr lang="pt-BR" dirty="0" smtClean="0"/>
              <a:t> e nas colunas a partir de </a:t>
            </a:r>
            <a:r>
              <a:rPr lang="pt-BR" i="1" dirty="0" smtClean="0"/>
              <a:t>‘</a:t>
            </a:r>
            <a:r>
              <a:rPr lang="pt-BR" i="1" dirty="0" err="1" smtClean="0"/>
              <a:t>Survived</a:t>
            </a:r>
            <a:r>
              <a:rPr lang="pt-BR" i="1" dirty="0" smtClean="0"/>
              <a:t>’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24625" y="1138341"/>
            <a:ext cx="5204279" cy="437959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pt-BR" sz="1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2994870"/>
            <a:ext cx="6586827" cy="19126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057" y="3280096"/>
            <a:ext cx="2854903" cy="137765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Gráfico de barras empilhadas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Agora para plotar nosso gráfico basta criar uma barra para a coluna 0 (não sobreviventes) e outra para a coluna 1 (sobreviventes), para deixá-las empilhadas adicionamos o parâmetro </a:t>
            </a:r>
            <a:r>
              <a:rPr lang="pt-BR" b="1" dirty="0" err="1" smtClean="0"/>
              <a:t>bottom</a:t>
            </a:r>
            <a:r>
              <a:rPr lang="pt-BR" dirty="0" smtClean="0"/>
              <a:t> como sendo o valor da barra inferior.</a:t>
            </a:r>
            <a:endParaRPr lang="pt-BR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24625" y="1138341"/>
            <a:ext cx="5204279" cy="437959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pt-BR" sz="14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2503652"/>
            <a:ext cx="5493472" cy="250694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47" y="2503652"/>
            <a:ext cx="4207636" cy="273107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Matplotlib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smtClean="0">
                <a:solidFill>
                  <a:srgbClr val="525F6B"/>
                </a:solidFill>
              </a:rPr>
              <a:t>– </a:t>
            </a:r>
            <a:r>
              <a:rPr lang="pt-BR" dirty="0" err="1" smtClean="0">
                <a:solidFill>
                  <a:srgbClr val="525F6B"/>
                </a:solidFill>
              </a:rPr>
              <a:t>Subplots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Quando queremos plotar mais de um gráfico em uma figura, utilizamos </a:t>
            </a:r>
            <a:r>
              <a:rPr lang="pt-BR" b="1" dirty="0" err="1" smtClean="0"/>
              <a:t>plt.subplots</a:t>
            </a:r>
            <a:r>
              <a:rPr lang="pt-BR" b="1" spc="300" dirty="0" smtClean="0"/>
              <a:t>()</a:t>
            </a:r>
            <a:r>
              <a:rPr lang="pt-BR" b="1" dirty="0" smtClean="0"/>
              <a:t> </a:t>
            </a:r>
            <a:r>
              <a:rPr lang="pt-BR" dirty="0" smtClean="0"/>
              <a:t>que tem a função de criar um espaço de gráficos, ela tem um formato parecido com um </a:t>
            </a:r>
            <a:r>
              <a:rPr lang="pt-BR" dirty="0" err="1" smtClean="0"/>
              <a:t>array</a:t>
            </a:r>
            <a:r>
              <a:rPr lang="pt-BR" dirty="0" smtClean="0"/>
              <a:t>, em que em cada posição (linha e coluna) pode ser plotado um gráfico diferente. Basicamente ela serve para plotar vários gráficos numa mesma imagem.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A função retorna dois parâmetros, “</a:t>
            </a:r>
            <a:r>
              <a:rPr lang="pt-BR" dirty="0" err="1" smtClean="0"/>
              <a:t>fig</a:t>
            </a:r>
            <a:r>
              <a:rPr lang="pt-BR" dirty="0" smtClean="0"/>
              <a:t>” é a própria figura, enquanto “eixos” é um </a:t>
            </a:r>
            <a:r>
              <a:rPr lang="pt-BR" dirty="0" err="1" smtClean="0"/>
              <a:t>array</a:t>
            </a:r>
            <a:r>
              <a:rPr lang="pt-BR" dirty="0" smtClean="0"/>
              <a:t> onde se pode acessar todos os gráficos da figura. (eixo[0] e eixo[1])</a:t>
            </a:r>
          </a:p>
          <a:p>
            <a:r>
              <a:rPr lang="pt-BR" dirty="0" smtClean="0"/>
              <a:t>Neste exemplo foi criado uma figura com uma linha e duas colunas, o parâmetro </a:t>
            </a:r>
            <a:r>
              <a:rPr lang="pt-BR" b="1" dirty="0" err="1" smtClean="0"/>
              <a:t>figsize</a:t>
            </a:r>
            <a:r>
              <a:rPr lang="pt-BR" dirty="0" smtClean="0"/>
              <a:t> define o tamanho da figura.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t="35195" b="56987"/>
          <a:stretch/>
        </p:blipFill>
        <p:spPr>
          <a:xfrm>
            <a:off x="554990" y="2768367"/>
            <a:ext cx="10110156" cy="52850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Matplotlib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200" y="257175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Python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9081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Para plotar nosso gráfico utilizamos o comando </a:t>
            </a:r>
            <a:r>
              <a:rPr lang="pt-BR" b="1" dirty="0" err="1" smtClean="0"/>
              <a:t>plot</a:t>
            </a:r>
            <a:r>
              <a:rPr lang="pt-BR" b="1" spc="300" dirty="0" smtClean="0"/>
              <a:t>()</a:t>
            </a:r>
            <a:r>
              <a:rPr lang="pt-BR" dirty="0" smtClean="0"/>
              <a:t>, basicamente os parâmetros que devem ser passados são os valores no eixo Y, mas também podem ser passados: legenda da curva(</a:t>
            </a:r>
            <a:r>
              <a:rPr lang="pt-BR" dirty="0" err="1" smtClean="0"/>
              <a:t>label</a:t>
            </a:r>
            <a:r>
              <a:rPr lang="pt-BR" dirty="0" smtClean="0"/>
              <a:t>), legenda dos eixos, título do gráfico, entre outros.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Por padrão, ao receber uma lista, o comando </a:t>
            </a:r>
            <a:r>
              <a:rPr lang="pt-BR" b="1" dirty="0" err="1" smtClean="0"/>
              <a:t>plot</a:t>
            </a:r>
            <a:r>
              <a:rPr lang="pt-BR" b="1" spc="300" dirty="0" smtClean="0"/>
              <a:t>()</a:t>
            </a:r>
            <a:r>
              <a:rPr lang="pt-BR" b="1" dirty="0" smtClean="0"/>
              <a:t> </a:t>
            </a:r>
            <a:r>
              <a:rPr lang="pt-BR" dirty="0" smtClean="0"/>
              <a:t>traça um gráfico de linha, com o índice da lista no eixo X e os itens no eixo Y, como podemos ver no exemplo.</a:t>
            </a:r>
            <a:endParaRPr lang="pt-BR" sz="1400" dirty="0" smtClean="0"/>
          </a:p>
          <a:p>
            <a:pPr fontAlgn="auto">
              <a:spcAft>
                <a:spcPts val="0"/>
              </a:spcAft>
            </a:pPr>
            <a:endParaRPr lang="pt-BR" sz="1400" dirty="0" smtClean="0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345" y="2975943"/>
            <a:ext cx="3389152" cy="267131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46" y="3250575"/>
            <a:ext cx="4347352" cy="208942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4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Matplotlib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smtClean="0">
                <a:solidFill>
                  <a:srgbClr val="525F6B"/>
                </a:solidFill>
              </a:rPr>
              <a:t>– </a:t>
            </a:r>
            <a:r>
              <a:rPr lang="pt-BR" dirty="0" err="1" smtClean="0">
                <a:solidFill>
                  <a:srgbClr val="525F6B"/>
                </a:solidFill>
              </a:rPr>
              <a:t>Subplots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Assim podemos plotar dois gráficos distintos em uma mesma imagem, note que para plotar os gráficos foi usado </a:t>
            </a:r>
            <a:r>
              <a:rPr lang="pt-BR" b="1" dirty="0" smtClean="0"/>
              <a:t>eixo[0].</a:t>
            </a:r>
            <a:r>
              <a:rPr lang="pt-BR" b="1" dirty="0" err="1" smtClean="0"/>
              <a:t>plot</a:t>
            </a:r>
            <a:r>
              <a:rPr lang="pt-BR" b="1" dirty="0" smtClean="0"/>
              <a:t> </a:t>
            </a:r>
            <a:r>
              <a:rPr lang="pt-BR" dirty="0" smtClean="0"/>
              <a:t>e </a:t>
            </a:r>
            <a:r>
              <a:rPr lang="pt-BR" b="1" dirty="0" smtClean="0"/>
              <a:t>eixo[1].bar</a:t>
            </a:r>
            <a:r>
              <a:rPr lang="pt-BR" dirty="0" smtClean="0"/>
              <a:t>, é muito fácil acessar as posições pelo index!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2121879"/>
            <a:ext cx="4814369" cy="321929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33" y="3175986"/>
            <a:ext cx="5710292" cy="216518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3.6 – </a:t>
            </a:r>
            <a:r>
              <a:rPr lang="pt-BR" dirty="0" err="1" smtClean="0">
                <a:solidFill>
                  <a:srgbClr val="525F6B"/>
                </a:solidFill>
              </a:rPr>
              <a:t>Subplot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</a:pPr>
            <a:r>
              <a:rPr lang="pt-BR" dirty="0"/>
              <a:t>Plote um gráfico de linha para </a:t>
            </a:r>
            <a:r>
              <a:rPr lang="pt-BR" dirty="0" err="1"/>
              <a:t>bathing</a:t>
            </a:r>
            <a:r>
              <a:rPr lang="pt-BR" dirty="0"/>
              <a:t> </a:t>
            </a:r>
            <a:r>
              <a:rPr lang="pt-BR" dirty="0" err="1"/>
              <a:t>soap</a:t>
            </a:r>
            <a:r>
              <a:rPr lang="pt-BR" dirty="0"/>
              <a:t> e outro para </a:t>
            </a:r>
            <a:r>
              <a:rPr lang="pt-BR" dirty="0" err="1"/>
              <a:t>facewash</a:t>
            </a:r>
            <a:r>
              <a:rPr lang="pt-BR" dirty="0"/>
              <a:t> utilizando </a:t>
            </a:r>
            <a:r>
              <a:rPr lang="pt-BR" dirty="0" err="1"/>
              <a:t>subplot</a:t>
            </a:r>
            <a:r>
              <a:rPr lang="pt-BR" dirty="0"/>
              <a:t>;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Na figura, um gráfico deve estar posicionado acima do outro;</a:t>
            </a:r>
          </a:p>
          <a:p>
            <a:pPr fontAlgn="auto">
              <a:spcAft>
                <a:spcPts val="0"/>
              </a:spcAft>
            </a:pPr>
            <a:r>
              <a:rPr lang="pt-BR" b="1" dirty="0"/>
              <a:t>Tempo estimado: </a:t>
            </a:r>
            <a:r>
              <a:rPr lang="pt-BR" dirty="0"/>
              <a:t>15 minutos.</a:t>
            </a:r>
            <a:endParaRPr lang="pt-BR" b="1" dirty="0"/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162" y="2485907"/>
            <a:ext cx="4247847" cy="297889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7390934" y="229189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OUTPUT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2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</a:t>
            </a:r>
            <a:r>
              <a:rPr lang="pt-BR" dirty="0" err="1" smtClean="0">
                <a:solidFill>
                  <a:srgbClr val="525F6B"/>
                </a:solidFill>
              </a:rPr>
              <a:t>Subplot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570" y="282264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48" y="1427625"/>
            <a:ext cx="7131403" cy="390048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668648" y="1367406"/>
            <a:ext cx="7760578" cy="15603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668648" y="2927758"/>
            <a:ext cx="7760578" cy="148485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668648" y="4412609"/>
            <a:ext cx="7760578" cy="9155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Matplotlib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smtClean="0">
                <a:solidFill>
                  <a:srgbClr val="525F6B"/>
                </a:solidFill>
              </a:rPr>
              <a:t>– Pizza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33"/>
            <a:fld id="{4898AEC0-503E-4FA4-859C-D0F72D6E3F79}" type="slidenum">
              <a:rPr lang="de-DE">
                <a:latin typeface="Bosch Office Sans"/>
              </a:rPr>
              <a:pPr defTabSz="914333"/>
              <a:t>23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Com a figura criada agora podemos plotar os nossos gráficos nela. A função para gráfico de pizza é </a:t>
            </a:r>
            <a:r>
              <a:rPr lang="pt-BR" b="1" dirty="0" err="1" smtClean="0"/>
              <a:t>plt.pie</a:t>
            </a:r>
            <a:r>
              <a:rPr lang="pt-BR" b="1" spc="300" dirty="0"/>
              <a:t>()</a:t>
            </a:r>
            <a:r>
              <a:rPr lang="pt-BR" spc="300" dirty="0"/>
              <a:t>.</a:t>
            </a:r>
          </a:p>
          <a:p>
            <a:endParaRPr lang="pt-BR" spc="300" dirty="0"/>
          </a:p>
          <a:p>
            <a:endParaRPr lang="pt-BR" spc="300" dirty="0"/>
          </a:p>
          <a:p>
            <a:endParaRPr lang="pt-BR" spc="300" dirty="0"/>
          </a:p>
          <a:p>
            <a:endParaRPr lang="pt-BR" dirty="0" smtClean="0"/>
          </a:p>
          <a:p>
            <a:r>
              <a:rPr lang="pt-BR" dirty="0" smtClean="0"/>
              <a:t>Foi escolhida a primeira coluna do </a:t>
            </a:r>
            <a:r>
              <a:rPr lang="pt-BR" dirty="0" err="1" smtClean="0"/>
              <a:t>array</a:t>
            </a:r>
            <a:r>
              <a:rPr lang="pt-BR" dirty="0" smtClean="0"/>
              <a:t> “eixos”, então esse gráfico será o primeiro a aparecer.</a:t>
            </a:r>
          </a:p>
          <a:p>
            <a:r>
              <a:rPr lang="pt-BR" dirty="0" smtClean="0"/>
              <a:t>A função </a:t>
            </a:r>
            <a:r>
              <a:rPr lang="pt-BR" b="1" dirty="0" err="1" smtClean="0"/>
              <a:t>set.title</a:t>
            </a:r>
            <a:r>
              <a:rPr lang="pt-BR" b="1" spc="300" dirty="0"/>
              <a:t>()</a:t>
            </a:r>
            <a:r>
              <a:rPr lang="pt-BR" b="1" dirty="0" smtClean="0"/>
              <a:t> </a:t>
            </a:r>
            <a:r>
              <a:rPr lang="pt-BR" dirty="0" smtClean="0"/>
              <a:t>define o título do gráfico</a:t>
            </a:r>
          </a:p>
          <a:p>
            <a:r>
              <a:rPr lang="pt-BR" b="1" dirty="0" err="1" smtClean="0"/>
              <a:t>plt.axis</a:t>
            </a:r>
            <a:r>
              <a:rPr lang="pt-BR" b="1" dirty="0" smtClean="0"/>
              <a:t>(‘</a:t>
            </a:r>
            <a:r>
              <a:rPr lang="pt-BR" b="1" dirty="0" err="1" smtClean="0"/>
              <a:t>equal</a:t>
            </a:r>
            <a:r>
              <a:rPr lang="pt-BR" b="1" dirty="0" smtClean="0"/>
              <a:t>’) </a:t>
            </a:r>
            <a:r>
              <a:rPr lang="pt-BR" dirty="0" smtClean="0"/>
              <a:t>é usado para garantir que os dois eixos serão iguais, ou seja, o gráfico será um círculo.</a:t>
            </a:r>
            <a:endParaRPr lang="pt-BR" b="1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70" y="2110027"/>
            <a:ext cx="8563567" cy="106234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2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Matplotlib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smtClean="0">
                <a:solidFill>
                  <a:srgbClr val="525F6B"/>
                </a:solidFill>
              </a:rPr>
              <a:t>– Pizza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Python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33"/>
            <a:fld id="{4898AEC0-503E-4FA4-859C-D0F72D6E3F79}" type="slidenum">
              <a:rPr lang="de-DE">
                <a:latin typeface="Bosch Office Sans"/>
              </a:rPr>
              <a:pPr defTabSz="914333"/>
              <a:t>24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66868" y="1262503"/>
            <a:ext cx="10450464" cy="4168666"/>
          </a:xfrm>
        </p:spPr>
        <p:txBody>
          <a:bodyPr/>
          <a:lstStyle/>
          <a:p>
            <a:r>
              <a:rPr lang="pt-BR" dirty="0" smtClean="0"/>
              <a:t>Por fim o nosso programa deve ficar assim: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68" y="1651291"/>
            <a:ext cx="6326416" cy="377987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794" y="2592215"/>
            <a:ext cx="4188142" cy="207291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3.7 – Gráfico de pizza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33"/>
            <a:fld id="{4898AEC0-503E-4FA4-859C-D0F72D6E3F79}" type="slidenum">
              <a:rPr lang="de-DE">
                <a:latin typeface="Bosch Office Sans"/>
              </a:rPr>
              <a:pPr defTabSz="914333"/>
              <a:t>25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Faça um gráfico de pizza para plotar os dados de vendas totais do último ano para cada produto no arquivo </a:t>
            </a:r>
            <a:r>
              <a:rPr lang="pt-BR" b="1" i="1" dirty="0" smtClean="0"/>
              <a:t>company_sales_data.csv.</a:t>
            </a:r>
          </a:p>
          <a:p>
            <a:r>
              <a:rPr lang="pt-BR" dirty="0" smtClean="0"/>
              <a:t>Mostre os números de cada produto em porcentagem.</a:t>
            </a:r>
          </a:p>
          <a:p>
            <a:r>
              <a:rPr lang="pt-BR" b="1" dirty="0" smtClean="0"/>
              <a:t>Tempo estimado: </a:t>
            </a:r>
            <a:r>
              <a:rPr lang="pt-BR" dirty="0" smtClean="0"/>
              <a:t>20 minutos.</a:t>
            </a:r>
            <a:endParaRPr lang="pt-BR" b="1" dirty="0"/>
          </a:p>
        </p:txBody>
      </p:sp>
      <p:pic>
        <p:nvPicPr>
          <p:cNvPr id="1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031" y="3177631"/>
            <a:ext cx="3125694" cy="228709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752862" y="2923206"/>
            <a:ext cx="914370" cy="9143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333">
              <a:lnSpc>
                <a:spcPts val="2300"/>
              </a:lnSpc>
              <a:spcBef>
                <a:spcPts val="500"/>
              </a:spcBef>
            </a:pPr>
            <a:r>
              <a:rPr lang="pt-BR" sz="1400" b="1" kern="0" dirty="0">
                <a:solidFill>
                  <a:srgbClr val="000000"/>
                </a:solidFill>
              </a:rPr>
              <a:t>OUTPUT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Gráfico de pizza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33"/>
            <a:fld id="{4898AEC0-503E-4FA4-859C-D0F72D6E3F79}" type="slidenum">
              <a:rPr lang="de-DE">
                <a:latin typeface="Bosch Office Sans"/>
              </a:rPr>
              <a:pPr defTabSz="914333"/>
              <a:t>26</a:t>
            </a:fld>
            <a:endParaRPr lang="de-DE">
              <a:latin typeface="Bosch Office San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23" y="1300353"/>
            <a:ext cx="6816303" cy="4050267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536324" y="1300351"/>
            <a:ext cx="7487072" cy="15183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/>
            <a:endParaRPr lang="pt-BR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536324" y="2818709"/>
            <a:ext cx="7487072" cy="12415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/>
            <a:endParaRPr lang="pt-BR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536324" y="4060240"/>
            <a:ext cx="7487072" cy="12903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/>
            <a:endParaRPr lang="pt-BR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70338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703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Matplotlib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smtClean="0">
                <a:solidFill>
                  <a:srgbClr val="525F6B"/>
                </a:solidFill>
              </a:rPr>
              <a:t>– </a:t>
            </a:r>
            <a:r>
              <a:rPr lang="pt-BR" dirty="0" err="1" smtClean="0">
                <a:solidFill>
                  <a:srgbClr val="525F6B"/>
                </a:solidFill>
              </a:rPr>
              <a:t>Scatter</a:t>
            </a:r>
            <a:r>
              <a:rPr lang="pt-BR" dirty="0" smtClean="0">
                <a:solidFill>
                  <a:srgbClr val="525F6B"/>
                </a:solidFill>
              </a:rPr>
              <a:t> </a:t>
            </a:r>
            <a:r>
              <a:rPr lang="pt-BR" dirty="0" err="1" smtClean="0">
                <a:solidFill>
                  <a:srgbClr val="525F6B"/>
                </a:solidFill>
              </a:rPr>
              <a:t>Plot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Python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33"/>
            <a:fld id="{4898AEC0-503E-4FA4-859C-D0F72D6E3F79}" type="slidenum">
              <a:rPr lang="de-DE">
                <a:latin typeface="Bosch Office Sans"/>
              </a:rPr>
              <a:pPr defTabSz="914333"/>
              <a:t>27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Outro tipo de gráfico que podemos fazer é o gráfico de dispersão, ou </a:t>
            </a: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, ele é muito útil quando queremos ver a relação que existe entre duas variáveis.</a:t>
            </a:r>
          </a:p>
          <a:p>
            <a:r>
              <a:rPr lang="pt-BR" dirty="0" smtClean="0"/>
              <a:t>Vamos verificar se existe alguma relação entre a idade dos passageiros do Titanic e o valor pago na passagem: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8" y="2809757"/>
            <a:ext cx="5406732" cy="19863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387" y="2749119"/>
            <a:ext cx="3900753" cy="258002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Matplotlib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smtClean="0">
                <a:solidFill>
                  <a:srgbClr val="525F6B"/>
                </a:solidFill>
              </a:rPr>
              <a:t>– </a:t>
            </a:r>
            <a:r>
              <a:rPr lang="pt-BR" dirty="0" err="1" smtClean="0">
                <a:solidFill>
                  <a:srgbClr val="525F6B"/>
                </a:solidFill>
              </a:rPr>
              <a:t>Scatter</a:t>
            </a:r>
            <a:r>
              <a:rPr lang="pt-BR" dirty="0" smtClean="0">
                <a:solidFill>
                  <a:srgbClr val="525F6B"/>
                </a:solidFill>
              </a:rPr>
              <a:t> </a:t>
            </a:r>
            <a:r>
              <a:rPr lang="pt-BR" dirty="0" err="1" smtClean="0">
                <a:solidFill>
                  <a:srgbClr val="525F6B"/>
                </a:solidFill>
              </a:rPr>
              <a:t>Plot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Python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33"/>
            <a:fld id="{4898AEC0-503E-4FA4-859C-D0F72D6E3F79}" type="slidenum">
              <a:rPr lang="de-DE">
                <a:latin typeface="Bosch Office Sans"/>
              </a:rPr>
              <a:pPr defTabSz="914333"/>
              <a:t>28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Utilizamos o parâmetro </a:t>
            </a:r>
            <a:r>
              <a:rPr lang="pt-BR" b="1" dirty="0"/>
              <a:t>alpha</a:t>
            </a:r>
            <a:r>
              <a:rPr lang="pt-BR" dirty="0"/>
              <a:t> para deixar os pontos com uma transparência e facilitar a vista da transposição;</a:t>
            </a:r>
          </a:p>
          <a:p>
            <a:r>
              <a:rPr lang="pt-BR" dirty="0"/>
              <a:t>O parâmetro </a:t>
            </a:r>
            <a:r>
              <a:rPr lang="pt-BR" b="1" dirty="0"/>
              <a:t>c</a:t>
            </a:r>
            <a:r>
              <a:rPr lang="pt-BR" dirty="0"/>
              <a:t> define que a cor dos pontos irá mudar de acordo com a variável “passagem</a:t>
            </a:r>
            <a:r>
              <a:rPr lang="pt-BR" dirty="0" smtClean="0"/>
              <a:t>”.</a:t>
            </a:r>
          </a:p>
          <a:p>
            <a:r>
              <a:rPr lang="pt-BR" dirty="0" smtClean="0"/>
              <a:t>Podemos usar o parâmetro </a:t>
            </a:r>
            <a:r>
              <a:rPr lang="pt-BR" b="1" dirty="0" smtClean="0"/>
              <a:t>s</a:t>
            </a:r>
            <a:r>
              <a:rPr lang="pt-BR" dirty="0" smtClean="0"/>
              <a:t> (</a:t>
            </a:r>
            <a:r>
              <a:rPr lang="pt-BR" dirty="0" err="1" smtClean="0"/>
              <a:t>size</a:t>
            </a:r>
            <a:r>
              <a:rPr lang="pt-BR" dirty="0" smtClean="0"/>
              <a:t>) para fazer com que a dimensão dos pontos mude de acordo com a variável escolhida;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78" y="4042701"/>
            <a:ext cx="5485441" cy="23746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373" y="2976875"/>
            <a:ext cx="3553673" cy="236911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4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>
                <a:solidFill>
                  <a:srgbClr val="525F6B"/>
                </a:solidFill>
              </a:rPr>
              <a:t>Exercício 3.8 </a:t>
            </a:r>
            <a:r>
              <a:rPr lang="pt-BR" dirty="0" smtClean="0">
                <a:solidFill>
                  <a:srgbClr val="525F6B"/>
                </a:solidFill>
              </a:rPr>
              <a:t>– Gráfico de dispersão</a:t>
            </a:r>
            <a:r>
              <a:rPr lang="pt-BR" dirty="0">
                <a:solidFill>
                  <a:srgbClr val="525F6B"/>
                </a:solidFill>
              </a:rPr>
              <a:t/>
            </a:r>
            <a:br>
              <a:rPr lang="pt-BR" dirty="0">
                <a:solidFill>
                  <a:srgbClr val="525F6B"/>
                </a:solidFill>
              </a:rPr>
            </a:b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33"/>
            <a:fld id="{4898AEC0-503E-4FA4-859C-D0F72D6E3F79}" type="slidenum">
              <a:rPr lang="de-DE">
                <a:latin typeface="Bosch Office Sans"/>
              </a:rPr>
              <a:pPr defTabSz="914333"/>
              <a:t>29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Faça um gráfico de dispersão que mostre as vendas de pasta de dentes de cada mês no arquivo </a:t>
            </a:r>
            <a:r>
              <a:rPr lang="pt-BR" b="1" i="1" dirty="0" smtClean="0"/>
              <a:t>company_sales_data.csv</a:t>
            </a:r>
            <a:r>
              <a:rPr lang="pt-BR" dirty="0" smtClean="0"/>
              <a:t>;</a:t>
            </a:r>
          </a:p>
          <a:p>
            <a:r>
              <a:rPr lang="pt-BR" dirty="0" smtClean="0"/>
              <a:t>Adicione </a:t>
            </a:r>
            <a:r>
              <a:rPr lang="pt-BR" dirty="0" err="1" smtClean="0"/>
              <a:t>labels</a:t>
            </a:r>
            <a:r>
              <a:rPr lang="pt-BR" dirty="0" smtClean="0"/>
              <a:t> para os dois eixos e um título para o gráfico;</a:t>
            </a:r>
          </a:p>
          <a:p>
            <a:r>
              <a:rPr lang="pt-BR" dirty="0" smtClean="0"/>
              <a:t>Adicione uma grade no fundo do gráfico;</a:t>
            </a:r>
          </a:p>
          <a:p>
            <a:r>
              <a:rPr lang="pt-BR" b="1" dirty="0" smtClean="0"/>
              <a:t>Tempo estimado: </a:t>
            </a:r>
            <a:r>
              <a:rPr lang="pt-BR" dirty="0" smtClean="0"/>
              <a:t>15 minutos.</a:t>
            </a:r>
            <a:endParaRPr lang="pt-BR" b="1" dirty="0"/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71" y="2890680"/>
            <a:ext cx="3590736" cy="256154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52448" y="2606322"/>
            <a:ext cx="914370" cy="9143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333">
              <a:lnSpc>
                <a:spcPts val="2300"/>
              </a:lnSpc>
              <a:spcBef>
                <a:spcPts val="500"/>
              </a:spcBef>
            </a:pPr>
            <a:r>
              <a:rPr lang="pt-BR" sz="1400" b="1" kern="0" dirty="0">
                <a:solidFill>
                  <a:srgbClr val="000000"/>
                </a:solidFill>
              </a:rPr>
              <a:t>OUTPUT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Matplotlib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200" y="257175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Python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59082" y="1129741"/>
            <a:ext cx="10575495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1600" dirty="0" smtClean="0"/>
              <a:t>Para o segundo exemplo, vamos definir os pontos do eixo X. Adicionando um terceiro argumento, passado à função </a:t>
            </a:r>
            <a:r>
              <a:rPr lang="pt-BR" sz="1600" dirty="0" err="1" smtClean="0"/>
              <a:t>plot</a:t>
            </a:r>
            <a:r>
              <a:rPr lang="pt-BR" sz="1600" dirty="0" smtClean="0"/>
              <a:t>() definirá o formato dos pontos e da linha do gráfico. </a:t>
            </a:r>
          </a:p>
          <a:p>
            <a:pPr fontAlgn="auto">
              <a:spcAft>
                <a:spcPts val="0"/>
              </a:spcAft>
            </a:pPr>
            <a:r>
              <a:rPr lang="pt-BR" sz="1600" dirty="0" smtClean="0"/>
              <a:t>Vamos fazer o gráfico com quadrados vermelhos e uma linha tracejada, passando como argumentos </a:t>
            </a:r>
            <a:r>
              <a:rPr lang="pt-BR" sz="1600" b="1" dirty="0" smtClean="0"/>
              <a:t>color, </a:t>
            </a:r>
            <a:r>
              <a:rPr lang="pt-BR" sz="1600" b="1" dirty="0" err="1" smtClean="0"/>
              <a:t>linestyle</a:t>
            </a:r>
            <a:r>
              <a:rPr lang="pt-BR" sz="1600" b="1" dirty="0" smtClean="0"/>
              <a:t> e </a:t>
            </a:r>
            <a:r>
              <a:rPr lang="pt-BR" sz="1600" b="1" dirty="0" err="1" smtClean="0"/>
              <a:t>marker</a:t>
            </a:r>
            <a:r>
              <a:rPr lang="pt-BR" sz="1600" dirty="0" smtClean="0"/>
              <a:t>. </a:t>
            </a:r>
          </a:p>
          <a:p>
            <a:pPr fontAlgn="auto">
              <a:spcAft>
                <a:spcPts val="0"/>
              </a:spcAft>
            </a:pPr>
            <a:r>
              <a:rPr lang="pt-BR" sz="1600" dirty="0" smtClean="0"/>
              <a:t>Usaremos </a:t>
            </a:r>
            <a:r>
              <a:rPr lang="pt-BR" sz="1600" b="1" dirty="0" smtClean="0"/>
              <a:t>“r”</a:t>
            </a:r>
            <a:r>
              <a:rPr lang="pt-BR" sz="1600" dirty="0" smtClean="0"/>
              <a:t> para a cor </a:t>
            </a:r>
            <a:r>
              <a:rPr lang="pt-BR" sz="1600" dirty="0" err="1" smtClean="0"/>
              <a:t>red</a:t>
            </a:r>
            <a:r>
              <a:rPr lang="pt-BR" sz="1600" dirty="0" smtClean="0"/>
              <a:t>, </a:t>
            </a:r>
            <a:r>
              <a:rPr lang="pt-BR" sz="1600" dirty="0" err="1" smtClean="0"/>
              <a:t>linestyle</a:t>
            </a:r>
            <a:r>
              <a:rPr lang="pt-BR" sz="1600" dirty="0" smtClean="0"/>
              <a:t> </a:t>
            </a:r>
            <a:r>
              <a:rPr lang="pt-BR" sz="1600" b="1" dirty="0" smtClean="0"/>
              <a:t>“--”</a:t>
            </a:r>
            <a:r>
              <a:rPr lang="pt-BR" sz="1600" dirty="0" smtClean="0"/>
              <a:t> para o tracejado e </a:t>
            </a:r>
            <a:r>
              <a:rPr lang="pt-BR" sz="1600" dirty="0" err="1" smtClean="0"/>
              <a:t>marker</a:t>
            </a:r>
            <a:r>
              <a:rPr lang="pt-BR" sz="1600" dirty="0" smtClean="0"/>
              <a:t> </a:t>
            </a:r>
            <a:r>
              <a:rPr lang="pt-BR" sz="1600" b="1" dirty="0" smtClean="0"/>
              <a:t>“s”</a:t>
            </a:r>
            <a:r>
              <a:rPr lang="pt-BR" sz="1600" dirty="0" smtClean="0"/>
              <a:t> para </a:t>
            </a:r>
            <a:r>
              <a:rPr lang="pt-BR" sz="1600" dirty="0" err="1" smtClean="0"/>
              <a:t>square</a:t>
            </a:r>
            <a:r>
              <a:rPr lang="pt-BR" sz="1600" dirty="0" smtClean="0"/>
              <a:t>, ou seja, quadrado. Por fim, vamos deixar a linha mais grossa com o parâmetro </a:t>
            </a:r>
            <a:r>
              <a:rPr lang="pt-BR" sz="1600" b="1" dirty="0" err="1" smtClean="0"/>
              <a:t>linewidth</a:t>
            </a:r>
            <a:r>
              <a:rPr lang="pt-BR" sz="1600" dirty="0" smtClean="0"/>
              <a:t>. </a:t>
            </a:r>
          </a:p>
          <a:p>
            <a:pPr fontAlgn="auto">
              <a:spcAft>
                <a:spcPts val="0"/>
              </a:spcAft>
            </a:pPr>
            <a:r>
              <a:rPr lang="pt-BR" sz="1600" dirty="0" smtClean="0"/>
              <a:t>Vamos também definir o eixo com a função </a:t>
            </a:r>
            <a:r>
              <a:rPr lang="pt-BR" sz="1600" dirty="0" err="1" smtClean="0"/>
              <a:t>axis</a:t>
            </a:r>
            <a:r>
              <a:rPr lang="pt-BR" sz="1600" dirty="0" smtClean="0"/>
              <a:t>, para melhorar um pouco a visualização. No </a:t>
            </a:r>
            <a:r>
              <a:rPr lang="pt-BR" sz="1600" dirty="0" err="1" smtClean="0"/>
              <a:t>axis</a:t>
            </a:r>
            <a:r>
              <a:rPr lang="pt-BR" sz="1600" dirty="0" smtClean="0"/>
              <a:t> você passa, dentro de uma lista, os valores para o eixo X e depois para o eixo Y, indicando os pontos iniciais e finais para cada eixo:</a:t>
            </a:r>
          </a:p>
          <a:p>
            <a:pPr fontAlgn="auto">
              <a:spcAft>
                <a:spcPts val="0"/>
              </a:spcAft>
            </a:pPr>
            <a:endParaRPr lang="pt-BR" sz="1600" dirty="0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sz="1600" b="1" dirty="0" smtClean="0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72" y="3469716"/>
            <a:ext cx="3262918" cy="21589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68" y="3925640"/>
            <a:ext cx="5325626" cy="12470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Gráfico de dispersão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739" y="282355"/>
            <a:ext cx="10450464" cy="213066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33"/>
            <a:fld id="{4898AEC0-503E-4FA4-859C-D0F72D6E3F79}" type="slidenum">
              <a:rPr lang="de-DE">
                <a:latin typeface="Bosch Office Sans"/>
              </a:rPr>
              <a:pPr defTabSz="914333"/>
              <a:t>30</a:t>
            </a:fld>
            <a:endParaRPr lang="de-DE">
              <a:latin typeface="Bosch Office Sans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11" y="1653089"/>
            <a:ext cx="7652853" cy="335924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931326" y="1426181"/>
            <a:ext cx="9286314" cy="17951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/>
            <a:endParaRPr lang="pt-BR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922936" y="3229757"/>
            <a:ext cx="9269536" cy="1845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/>
            <a:endParaRPr lang="pt-BR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931325" y="3414308"/>
            <a:ext cx="9261148" cy="174485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3"/>
            <a:endParaRPr lang="pt-BR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Matplotlib</a:t>
            </a:r>
            <a:r>
              <a:rPr lang="pt-BR" dirty="0" smtClean="0">
                <a:solidFill>
                  <a:srgbClr val="525F6B"/>
                </a:solidFill>
              </a:rPr>
              <a:t> – Funções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200" y="275206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59200" y="1142925"/>
            <a:ext cx="10285375" cy="437959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1600" dirty="0" smtClean="0"/>
              <a:t>Existem outras funções nessa biblioteca que podem ser muito úteis para melhorar a visualização dos gráficos, por exemplo:</a:t>
            </a:r>
          </a:p>
          <a:p>
            <a:pPr lvl="1" fontAlgn="auto">
              <a:spcAft>
                <a:spcPts val="0"/>
              </a:spcAft>
            </a:pPr>
            <a:r>
              <a:rPr lang="pt-BR" sz="1400" b="1" dirty="0" err="1"/>
              <a:t>plt.title</a:t>
            </a:r>
            <a:r>
              <a:rPr lang="pt-BR" sz="1400" b="1" spc="300" dirty="0"/>
              <a:t>()</a:t>
            </a:r>
            <a:r>
              <a:rPr lang="pt-BR" sz="1400" dirty="0"/>
              <a:t>: Cria um título para o gráfico</a:t>
            </a:r>
            <a:r>
              <a:rPr lang="pt-BR" sz="1400" dirty="0" smtClean="0"/>
              <a:t>;</a:t>
            </a:r>
          </a:p>
          <a:p>
            <a:pPr lvl="1" fontAlgn="auto">
              <a:spcAft>
                <a:spcPts val="0"/>
              </a:spcAft>
            </a:pPr>
            <a:r>
              <a:rPr lang="pt-BR" sz="1400" b="1" dirty="0" err="1"/>
              <a:t>plt.xticks</a:t>
            </a:r>
            <a:r>
              <a:rPr lang="pt-BR" sz="1400" b="1" spc="300" dirty="0" smtClean="0"/>
              <a:t>()</a:t>
            </a:r>
            <a:r>
              <a:rPr lang="pt-BR" sz="1400" spc="300" dirty="0" smtClean="0"/>
              <a:t>,</a:t>
            </a:r>
            <a:r>
              <a:rPr lang="pt-BR" sz="1400" b="1" dirty="0" err="1" smtClean="0"/>
              <a:t>plt.yticks</a:t>
            </a:r>
            <a:r>
              <a:rPr lang="pt-BR" sz="1400" b="1" spc="300" dirty="0" smtClean="0"/>
              <a:t>()</a:t>
            </a:r>
            <a:r>
              <a:rPr lang="pt-BR" sz="1400" dirty="0" smtClean="0"/>
              <a:t>: </a:t>
            </a:r>
            <a:r>
              <a:rPr lang="pt-BR" sz="1400" dirty="0"/>
              <a:t>Define quais são os valores que ficam em evidência no eixo</a:t>
            </a:r>
            <a:r>
              <a:rPr lang="pt-BR" sz="1400" dirty="0" smtClean="0"/>
              <a:t>.</a:t>
            </a:r>
          </a:p>
          <a:p>
            <a:pPr lvl="1" fontAlgn="auto">
              <a:spcAft>
                <a:spcPts val="0"/>
              </a:spcAft>
            </a:pPr>
            <a:r>
              <a:rPr lang="pt-BR" sz="1400" b="1" dirty="0" err="1" smtClean="0"/>
              <a:t>plt.grid</a:t>
            </a:r>
            <a:r>
              <a:rPr lang="pt-BR" sz="1400" b="1" spc="300" dirty="0" smtClean="0"/>
              <a:t>()</a:t>
            </a:r>
            <a:r>
              <a:rPr lang="pt-BR" sz="1400" dirty="0" smtClean="0"/>
              <a:t>: Cria uma grade no fundo do gráfico, facilitando a noção de escala;</a:t>
            </a:r>
          </a:p>
          <a:p>
            <a:pPr lvl="1" fontAlgn="auto">
              <a:spcAft>
                <a:spcPts val="0"/>
              </a:spcAft>
            </a:pPr>
            <a:r>
              <a:rPr lang="pt-BR" sz="1400" b="1" dirty="0" err="1" smtClean="0"/>
              <a:t>plt.savefig</a:t>
            </a:r>
            <a:r>
              <a:rPr lang="pt-BR" sz="1400" b="1" spc="300" dirty="0" smtClean="0"/>
              <a:t>()</a:t>
            </a:r>
            <a:r>
              <a:rPr lang="pt-BR" sz="1400" dirty="0" smtClean="0"/>
              <a:t>: Salva o gráfico como uma imagem;</a:t>
            </a:r>
          </a:p>
          <a:p>
            <a:pPr lvl="1" fontAlgn="auto">
              <a:spcAft>
                <a:spcPts val="0"/>
              </a:spcAft>
            </a:pPr>
            <a:endParaRPr lang="pt-BR" sz="1400" b="1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09" y="2756379"/>
            <a:ext cx="3170708" cy="2806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3162581"/>
            <a:ext cx="5443138" cy="233442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3.1 – Gráfico de linha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570" y="232008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95693" y="1296000"/>
            <a:ext cx="10611677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2000" dirty="0" smtClean="0"/>
              <a:t>Leia o lucro total de todos os meses e mostre-o usando um gráfico de linha</a:t>
            </a:r>
          </a:p>
          <a:p>
            <a:pPr fontAlgn="auto">
              <a:spcAft>
                <a:spcPts val="0"/>
              </a:spcAft>
            </a:pPr>
            <a:r>
              <a:rPr lang="pt-BR" sz="2000" dirty="0" smtClean="0"/>
              <a:t>O gráfico de linhas geradas deve incluir as seguintes propriedades: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Nome do rótulo X = Número do mês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Nome do rótulo Y = Lucro total</a:t>
            </a:r>
          </a:p>
          <a:p>
            <a:pPr marL="321302" indent="-342900" fontAlgn="auto">
              <a:spcAft>
                <a:spcPts val="0"/>
              </a:spcAft>
            </a:pPr>
            <a:r>
              <a:rPr lang="pt-BR" sz="2000" b="1" dirty="0" smtClean="0"/>
              <a:t>Tempo estimado:</a:t>
            </a:r>
            <a:r>
              <a:rPr lang="pt-BR" sz="2000" dirty="0" smtClean="0"/>
              <a:t> 15 minutos.</a:t>
            </a:r>
            <a:endParaRPr lang="pt-BR" sz="2000" b="1" dirty="0" smtClean="0"/>
          </a:p>
        </p:txBody>
      </p:sp>
      <p:grpSp>
        <p:nvGrpSpPr>
          <p:cNvPr id="7" name="Agrupar 6"/>
          <p:cNvGrpSpPr/>
          <p:nvPr/>
        </p:nvGrpSpPr>
        <p:grpSpPr>
          <a:xfrm>
            <a:off x="838899" y="3464652"/>
            <a:ext cx="3172404" cy="2163987"/>
            <a:chOff x="3700163" y="3150692"/>
            <a:chExt cx="3104674" cy="2477948"/>
          </a:xfrm>
        </p:grpSpPr>
        <p:pic>
          <p:nvPicPr>
            <p:cNvPr id="9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0163" y="3456011"/>
              <a:ext cx="3104674" cy="2172629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5024770" y="3150692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OUTPUT</a:t>
              </a:r>
            </a:p>
          </p:txBody>
        </p:sp>
      </p:grpSp>
      <p:sp>
        <p:nvSpPr>
          <p:cNvPr id="10" name="Retângulo 9"/>
          <p:cNvSpPr/>
          <p:nvPr/>
        </p:nvSpPr>
        <p:spPr>
          <a:xfrm>
            <a:off x="5092118" y="2628675"/>
            <a:ext cx="54832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pt-BR" dirty="0">
                <a:solidFill>
                  <a:srgbClr val="FF0000"/>
                </a:solidFill>
              </a:rPr>
              <a:t>Resolva todos os exercícios </a:t>
            </a:r>
            <a:r>
              <a:rPr lang="pt-BR" dirty="0" smtClean="0">
                <a:solidFill>
                  <a:srgbClr val="FF0000"/>
                </a:solidFill>
              </a:rPr>
              <a:t>a seguir </a:t>
            </a:r>
            <a:r>
              <a:rPr lang="pt-BR" dirty="0">
                <a:solidFill>
                  <a:srgbClr val="FF0000"/>
                </a:solidFill>
              </a:rPr>
              <a:t>utilizando o arquivo </a:t>
            </a:r>
            <a:r>
              <a:rPr lang="pt-BR" b="1" i="1" dirty="0">
                <a:solidFill>
                  <a:srgbClr val="FF0000"/>
                </a:solidFill>
              </a:rPr>
              <a:t>company_sales_data.csv.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2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00" y="673400"/>
            <a:ext cx="10450800" cy="388800"/>
          </a:xfrm>
        </p:spPr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Gráfico de linha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570" y="257175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Python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29" y="1567711"/>
            <a:ext cx="5629012" cy="34241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340529" y="1567711"/>
            <a:ext cx="5159229" cy="9070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340529" y="2625754"/>
            <a:ext cx="4991449" cy="5285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40529" y="3137483"/>
            <a:ext cx="5629012" cy="18543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3.2 – Gráfico de linha pontilhada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570" y="272216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56570" y="1296000"/>
            <a:ext cx="104508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2000" dirty="0"/>
              <a:t>Plote o gráfico dos mesmos dados do exercício anterior com as seguintes </a:t>
            </a:r>
            <a:r>
              <a:rPr lang="pt-BR" sz="2000" dirty="0" smtClean="0"/>
              <a:t>propriedades: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/>
              <a:t>E</a:t>
            </a:r>
            <a:r>
              <a:rPr lang="pt-BR" sz="1800" dirty="0" smtClean="0"/>
              <a:t>stilo de linha pontilhado e cor da linha vermelha;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Legenda do eixo X = Número do mês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Legenda do eixo Y = Lucro total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Adicione um marcador de círculo.</a:t>
            </a:r>
          </a:p>
          <a:p>
            <a:pPr lvl="1" fontAlgn="auto">
              <a:spcAft>
                <a:spcPts val="0"/>
              </a:spcAft>
            </a:pPr>
            <a:r>
              <a:rPr lang="pt-BR" sz="1800" dirty="0" smtClean="0"/>
              <a:t>A largura da linha deve ser 3.</a:t>
            </a:r>
          </a:p>
          <a:p>
            <a:pPr fontAlgn="auto">
              <a:spcAft>
                <a:spcPts val="0"/>
              </a:spcAft>
            </a:pPr>
            <a:r>
              <a:rPr lang="pt-BR" sz="2000" b="1" dirty="0" smtClean="0"/>
              <a:t>Tempo estimado:</a:t>
            </a:r>
            <a:r>
              <a:rPr lang="pt-BR" sz="2000" dirty="0" smtClean="0"/>
              <a:t> 10 minutos.</a:t>
            </a:r>
            <a:endParaRPr lang="pt-BR" sz="2000" b="1" dirty="0" smtClean="0"/>
          </a:p>
        </p:txBody>
      </p:sp>
      <p:sp>
        <p:nvSpPr>
          <p:cNvPr id="9" name="CaixaDeTexto 8"/>
          <p:cNvSpPr txBox="1"/>
          <p:nvPr/>
        </p:nvSpPr>
        <p:spPr>
          <a:xfrm>
            <a:off x="6013107" y="329244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OUTPUT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100" y="3292447"/>
            <a:ext cx="3263024" cy="2172808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001967" y="3033247"/>
            <a:ext cx="934348" cy="7985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OUTPUT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4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Gráfico de linha pontilhada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570" y="272216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843" y="1845578"/>
            <a:ext cx="7546666" cy="310935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350628" y="1744910"/>
            <a:ext cx="4588778" cy="8137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333850" y="2642532"/>
            <a:ext cx="8070209" cy="96473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350628" y="3607266"/>
            <a:ext cx="5066950" cy="13476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1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3.3 – Gráfico de múltiplas linhas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6570" y="282264"/>
            <a:ext cx="10450800" cy="213073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266700" y="1296000"/>
            <a:ext cx="1044067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Leia todos os dados de vendas do produto e mostre-os usando um gráfico de múltiplas linhas;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Faça um gráfico mostrando o número de vendas de cada produto em uma linha diferente;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Utilize cores diferentes para diferenciar;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Mostre a legenda das curvas;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Mostre os 12 meses no eixo X;</a:t>
            </a:r>
          </a:p>
          <a:p>
            <a:pPr fontAlgn="auto">
              <a:spcAft>
                <a:spcPts val="0"/>
              </a:spcAft>
            </a:pPr>
            <a:r>
              <a:rPr lang="pt-BR" b="1" dirty="0" smtClean="0"/>
              <a:t>Tempo estimado: </a:t>
            </a:r>
            <a:r>
              <a:rPr lang="pt-BR" dirty="0" smtClean="0"/>
              <a:t>15 minutos.</a:t>
            </a:r>
            <a:endParaRPr lang="pt-BR" b="1" dirty="0" smtClean="0"/>
          </a:p>
          <a:p>
            <a:pPr marL="0" indent="0" fontAlgn="auto">
              <a:spcAft>
                <a:spcPts val="0"/>
              </a:spcAft>
              <a:buNone/>
            </a:pPr>
            <a:endParaRPr lang="pt-BR" dirty="0" smtClean="0"/>
          </a:p>
        </p:txBody>
      </p:sp>
      <p:sp>
        <p:nvSpPr>
          <p:cNvPr id="11" name="CaixaDeTexto 10"/>
          <p:cNvSpPr txBox="1"/>
          <p:nvPr/>
        </p:nvSpPr>
        <p:spPr>
          <a:xfrm>
            <a:off x="7566635" y="264397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OUTPUT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11" y="2928989"/>
            <a:ext cx="4035275" cy="261773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Bosch NG">
  <a:themeElements>
    <a:clrScheme name="Bosch_Fuchsia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A80163"/>
      </a:accent1>
      <a:accent2>
        <a:srgbClr val="D067AD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ptx" id="{6D85BA78-7D2F-4CC1-B852-648408ADA362}" vid="{9DE09E84-564A-4D2B-9055-A5F85BDDC2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CtP/ETS</OrgInhalt>
      <Wert>CtP/ETS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/>
      <Wert/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Ltda 2019. Reserves all rights even in the event of industrial property rights. We reserve all rights of disposal such as copying and passing on to third parties</OrgInhalt>
      <Wert>© Robert Bosch Ltda 2019. Reserves all rights even in the event of industrial property rights. We reserve all rights of disposal such as copying and passing on to third parties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2019-08-12</OrgInhalt>
      <Wert>2019-08-12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>Powertrain Solutions</OrgInhalt>
      <Wert>Powertrain Solutions</Wert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elect>
  <Line>
    <Color val="D70012"/>
    <Color val="EA6876"/>
    <Color val="a80163"/>
    <Color val="D067AD"/>
    <Color val="3f136c"/>
    <Color val="967CB1"/>
    <Color val="08427e"/>
    <Color val="6D9ABC"/>
    <Color val="0e78c5"/>
    <Color val="6FB9E2"/>
    <Color val="1399a0"/>
    <Color val="6FC9CC"/>
    <Color val="67b419"/>
    <Color val="AEDB7D"/>
    <Color val="0a5139"/>
    <Color val="6EA293"/>
    <Color val="999FA6"/>
    <Color val="D7D7D7"/>
    <Color val="000000"/>
    <Color val="FFFFFF"/>
  </Line>
</sax_ColorSelect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</Template>
  <TotalTime>0</TotalTime>
  <Words>1568</Words>
  <Application>Microsoft Office PowerPoint</Application>
  <PresentationFormat>Personalizar</PresentationFormat>
  <Paragraphs>185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Bosch Office Sans</vt:lpstr>
      <vt:lpstr>Calibri</vt:lpstr>
      <vt:lpstr>Wingdings 3</vt:lpstr>
      <vt:lpstr>Bosch NG</vt:lpstr>
      <vt:lpstr>Matplotlib</vt:lpstr>
      <vt:lpstr>Matplotlib</vt:lpstr>
      <vt:lpstr>Matplotlib</vt:lpstr>
      <vt:lpstr>Matplotlib – Funções</vt:lpstr>
      <vt:lpstr>Exercício 3.1 – Gráfico de linha</vt:lpstr>
      <vt:lpstr>Correção – Gráfico de linha</vt:lpstr>
      <vt:lpstr>Exercício 3.2 – Gráfico de linha pontilhada</vt:lpstr>
      <vt:lpstr>Correção – Gráfico de linha pontilhada</vt:lpstr>
      <vt:lpstr>Exercício 3.3 – Gráfico de múltiplas linhas</vt:lpstr>
      <vt:lpstr>Correção – Gráfico de múltiplas linhas</vt:lpstr>
      <vt:lpstr>Matplotlib – Barras</vt:lpstr>
      <vt:lpstr>Exercício 3.4 – Gráfico em barras </vt:lpstr>
      <vt:lpstr>Correção – Gráfico de barras</vt:lpstr>
      <vt:lpstr>Exercício 3.5 – Gráfico de duas barras</vt:lpstr>
      <vt:lpstr>Correção – Gráfico de duas barras</vt:lpstr>
      <vt:lpstr>Matplotlib – Barras Horizontais </vt:lpstr>
      <vt:lpstr>Gráfico de barras empilhadas</vt:lpstr>
      <vt:lpstr>Gráfico de barras empilhadas</vt:lpstr>
      <vt:lpstr>Matplotlib – Subplots</vt:lpstr>
      <vt:lpstr>Matplotlib – Subplots</vt:lpstr>
      <vt:lpstr>Exercício 3.6 – Subplot</vt:lpstr>
      <vt:lpstr>Correção – Subplot</vt:lpstr>
      <vt:lpstr>Matplotlib – Pizza</vt:lpstr>
      <vt:lpstr>Matplotlib – Pizza</vt:lpstr>
      <vt:lpstr>Exercício 3.7 – Gráfico de pizza</vt:lpstr>
      <vt:lpstr>Correção – Gráfico de pizza</vt:lpstr>
      <vt:lpstr>Matplotlib – Scatter Plot</vt:lpstr>
      <vt:lpstr>Matplotlib – Scatter Plot</vt:lpstr>
      <vt:lpstr>Exercício 3.8 – Gráfico de dispersão </vt:lpstr>
      <vt:lpstr>Correção – Gráfico de dispersão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Martins Joao (CtP/ETS)</dc:creator>
  <cp:lastModifiedBy>Lima Queila (CtP/ETS)</cp:lastModifiedBy>
  <cp:revision>79</cp:revision>
  <dcterms:created xsi:type="dcterms:W3CDTF">2019-08-12T18:17:12Z</dcterms:created>
  <dcterms:modified xsi:type="dcterms:W3CDTF">2022-04-28T18:24:04Z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